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3" r:id="rId3"/>
    <p:sldId id="257" r:id="rId4"/>
    <p:sldId id="336" r:id="rId5"/>
    <p:sldId id="330" r:id="rId6"/>
    <p:sldId id="259" r:id="rId7"/>
    <p:sldId id="313" r:id="rId8"/>
    <p:sldId id="260" r:id="rId9"/>
    <p:sldId id="331" r:id="rId10"/>
    <p:sldId id="327" r:id="rId11"/>
    <p:sldId id="329" r:id="rId12"/>
    <p:sldId id="334" r:id="rId13"/>
    <p:sldId id="335" r:id="rId14"/>
    <p:sldId id="265" r:id="rId15"/>
    <p:sldId id="338" r:id="rId16"/>
    <p:sldId id="339" r:id="rId17"/>
    <p:sldId id="340" r:id="rId18"/>
    <p:sldId id="266" r:id="rId19"/>
    <p:sldId id="267" r:id="rId20"/>
    <p:sldId id="332" r:id="rId21"/>
    <p:sldId id="274" r:id="rId22"/>
    <p:sldId id="333" r:id="rId23"/>
    <p:sldId id="33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8BAAE-CDDD-4742-85E9-875F3B09336F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596B4-0288-473B-8062-1EB9AE4A1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6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1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3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5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96B4-0288-473B-8062-1EB9AE4A19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4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2B2D-5C0F-488C-9AAF-D593EAEFEC00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750A-4728-4542-87F8-18BA97D3DC6C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2B6F-84E6-4AAB-BBA7-347C2786AC92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45F2-FD94-4041-825C-CE194E5417C9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92BE-5E2A-407B-BDB2-C35519AD5495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8E11-1268-46DF-A2C7-3D59E46011B0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CC73-FB83-4E6E-9627-BA12AE9FBE78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F65-0255-440B-9A5D-CCF017F96A68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A34A-3063-4294-8C99-8EE54668806C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81D-436B-4E9F-A7FB-2BE160EDC7A4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49F1-7DAB-40D0-BD43-D682DF62FB59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1B63-28F8-4A3A-ACEE-2EBA83AF41A0}" type="datetime1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F46B-7DF0-4890-974A-DFDD7497D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762000"/>
            <a:ext cx="7772400" cy="15239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Risk/Threat Assessment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Location:</a:t>
            </a:r>
            <a:br>
              <a:rPr lang="en-US" b="1" dirty="0" smtClean="0"/>
            </a:br>
            <a:r>
              <a:rPr lang="en-US" b="1" i="1" dirty="0" smtClean="0">
                <a:solidFill>
                  <a:schemeClr val="tx2"/>
                </a:solidFill>
              </a:rPr>
              <a:t>Westmoreland State Park</a:t>
            </a:r>
            <a:endParaRPr lang="en-US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10423"/>
              </p:ext>
            </p:extLst>
          </p:nvPr>
        </p:nvGraphicFramePr>
        <p:xfrm>
          <a:off x="914400" y="5562600"/>
          <a:ext cx="7315200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05200"/>
                <a:gridCol w="1752600"/>
                <a:gridCol w="2057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Conducted by: </a:t>
                      </a:r>
                      <a:r>
                        <a:rPr lang="en-US" sz="1400" dirty="0" smtClean="0"/>
                        <a:t>MVX</a:t>
                      </a:r>
                      <a:r>
                        <a:rPr lang="en-US" sz="1400" baseline="0" dirty="0" smtClean="0"/>
                        <a:t> Security Solutions, LLC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Date: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Updated: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324600"/>
            <a:ext cx="4419600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 Copyright 2016 MVX Security Solutions, LLC. All </a:t>
            </a:r>
            <a:r>
              <a:rPr lang="en-US" dirty="0"/>
              <a:t>R</a:t>
            </a:r>
            <a:r>
              <a:rPr lang="en-US" dirty="0" smtClean="0"/>
              <a:t>ight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Exterior Survey Supporting Graphics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1400" b="1" dirty="0" smtClean="0"/>
              <a:t>Compound Sketch (Dir. Of Travel, Order of Movement), Annotated Drop Points, Venue Meeting Room, Ingress/Egress, Parking/HLZ, Bunker Array etc…</a:t>
            </a:r>
            <a:endParaRPr lang="en-US" sz="1400" dirty="0"/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/>
        </p:nvGraphicFramePr>
        <p:xfrm>
          <a:off x="457200" y="1447800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Description: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3048000"/>
            <a:ext cx="609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PICTURES OF EXTERIOR</a:t>
            </a:r>
          </a:p>
          <a:p>
            <a:pPr algn="ctr"/>
            <a:r>
              <a:rPr lang="en-US" dirty="0" smtClean="0"/>
              <a:t>INCLUDE CAC, DROP POINT, ETC..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160"/>
            <a:ext cx="9144000" cy="563086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4191000" y="4734202"/>
            <a:ext cx="762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24100" y="6492875"/>
            <a:ext cx="49530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19600" y="2037692"/>
            <a:ext cx="1524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Exterior Survey Supporting Graphics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1400" b="1" dirty="0" smtClean="0"/>
              <a:t>Compound Sketch (Dir. Of Travel, Order of Movement), Annotated Drop Points, Venue Meeting Room, Ingress/Egress, Parking/HLZ, Bunker Array etc…</a:t>
            </a:r>
            <a:endParaRPr lang="en-US" sz="1400" dirty="0"/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373328"/>
              </p:ext>
            </p:extLst>
          </p:nvPr>
        </p:nvGraphicFramePr>
        <p:xfrm>
          <a:off x="457200" y="1447800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Description: B003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3048000"/>
            <a:ext cx="609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PICTURES OF EXTERIOR</a:t>
            </a:r>
          </a:p>
          <a:p>
            <a:pPr algn="ctr"/>
            <a:r>
              <a:rPr lang="en-US" dirty="0" smtClean="0"/>
              <a:t>INCLUDE CAC, DROP POINT, ETC..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74900"/>
            <a:ext cx="8229600" cy="5736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0594" y="31806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HLZ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52" y="3981260"/>
            <a:ext cx="1010502" cy="3229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524904" y="3510163"/>
            <a:ext cx="309505" cy="4658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43303" y="2972894"/>
            <a:ext cx="652991" cy="475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58541" y="3853419"/>
            <a:ext cx="512113" cy="622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65863" y="3942318"/>
            <a:ext cx="609600" cy="603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544761" y="3027429"/>
            <a:ext cx="451804" cy="4948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7806" y="4233437"/>
            <a:ext cx="216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Grid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18S UH 36765 26336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512304"/>
            <a:ext cx="44196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Exterior Survey Supporting Graphics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1400" b="1" dirty="0" smtClean="0"/>
              <a:t>Compound Sketch (Dir. Of Travel, Order of Movement), Annotated Drop Points, Venue Meeting Room, Ingress/Egress, Parking/HLZ, Bunker Array etc…</a:t>
            </a:r>
            <a:endParaRPr lang="en-US" sz="1400" dirty="0"/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621332"/>
              </p:ext>
            </p:extLst>
          </p:nvPr>
        </p:nvGraphicFramePr>
        <p:xfrm>
          <a:off x="457200" y="1447800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Big Meadow Trail to Fossil</a:t>
                      </a:r>
                      <a:r>
                        <a:rPr lang="en-US" sz="1600" baseline="0" dirty="0" smtClean="0"/>
                        <a:t> Beach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3048000"/>
            <a:ext cx="609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PICTURES OF EXTERIOR</a:t>
            </a:r>
          </a:p>
          <a:p>
            <a:pPr algn="ctr"/>
            <a:r>
              <a:rPr lang="en-US" dirty="0" smtClean="0"/>
              <a:t>INCLUDE CAC, DROP POINT, ETC..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4100" y="3448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HLZ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47" y="4243997"/>
            <a:ext cx="1010502" cy="3229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434195" y="3750844"/>
            <a:ext cx="309505" cy="4658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66809" y="3295486"/>
            <a:ext cx="652991" cy="475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50836" y="4094440"/>
            <a:ext cx="512113" cy="622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65863" y="4216679"/>
            <a:ext cx="609600" cy="603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65863" y="3201459"/>
            <a:ext cx="451804" cy="4948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0461" y="4541486"/>
            <a:ext cx="216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Grid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18S UH 36765 26336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9346"/>
            <a:ext cx="8229600" cy="44493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752600" y="4876800"/>
            <a:ext cx="609600" cy="762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00035" y="5009139"/>
            <a:ext cx="2145364" cy="836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22731" y="4843823"/>
            <a:ext cx="1298537" cy="7894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67000" y="4794268"/>
            <a:ext cx="609600" cy="762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2763" y="6359853"/>
            <a:ext cx="44958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8" y="2133600"/>
            <a:ext cx="8669263" cy="36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Exterior Survey Supporting Graphics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1400" b="1" dirty="0" smtClean="0"/>
              <a:t>Compound Sketch (Dir. Of Travel, Order of Movement), Annotated Drop Points, Venue Meeting Room, Ingress/Egress, Parking/HLZ, Bunker Array etc…</a:t>
            </a:r>
            <a:endParaRPr lang="en-US" sz="1400" dirty="0"/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950320"/>
              </p:ext>
            </p:extLst>
          </p:nvPr>
        </p:nvGraphicFramePr>
        <p:xfrm>
          <a:off x="457200" y="1447800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Description: Big Meadow Trail to Fossil</a:t>
                      </a:r>
                      <a:r>
                        <a:rPr lang="en-US" sz="1600" baseline="0" dirty="0" smtClean="0"/>
                        <a:t> Beach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3048000"/>
            <a:ext cx="609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PICTURES OF EXTERIOR</a:t>
            </a:r>
          </a:p>
          <a:p>
            <a:pPr algn="ctr"/>
            <a:r>
              <a:rPr lang="en-US" dirty="0" smtClean="0"/>
              <a:t>INCLUDE CAC, DROP POINT, ETC..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4100" y="34488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HLZ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47" y="4243997"/>
            <a:ext cx="1010502" cy="3229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434195" y="3750844"/>
            <a:ext cx="309505" cy="46583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66809" y="3295486"/>
            <a:ext cx="652991" cy="475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50836" y="4094440"/>
            <a:ext cx="512113" cy="622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65863" y="4216679"/>
            <a:ext cx="609600" cy="603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65863" y="3201459"/>
            <a:ext cx="451804" cy="4948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0461" y="4541486"/>
            <a:ext cx="216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Grid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18S UH 36765 26336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46050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6652160">
            <a:off x="3992404" y="5093139"/>
            <a:ext cx="762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1704" y="6365506"/>
            <a:ext cx="43434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8" y="2494095"/>
            <a:ext cx="8669263" cy="33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Interior Survey Supporting Graphics</a:t>
            </a:r>
            <a:br>
              <a:rPr lang="en-US" sz="4000" b="1" dirty="0" smtClean="0"/>
            </a:br>
            <a:r>
              <a:rPr lang="en-US" sz="1600" b="1" dirty="0" smtClean="0"/>
              <a:t>Compound Sketch (Dir. Of Travel, Order of Movement), Annotated Drop Points, Venue Meeting Room, Ingress/Egress, Parking/HLZ, Bunker Array etc…</a:t>
            </a:r>
            <a:endParaRPr lang="en-US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1447800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Description: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26670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SKETCH (DRAWING) OF FLOOR PLAN.</a:t>
            </a:r>
          </a:p>
          <a:p>
            <a:r>
              <a:rPr lang="en-US" sz="3600" dirty="0" smtClean="0"/>
              <a:t>FROM DROP POINT, TO MEETING ROOM, TO HARD POINT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05800" cy="5867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369726"/>
            <a:ext cx="44196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382000" cy="579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124200" y="3276600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Desk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172200" y="1905000"/>
            <a:ext cx="838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91300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Entrance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47800" y="3966339"/>
            <a:ext cx="533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462551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Gift Shop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2199" y="6388812"/>
            <a:ext cx="44196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6172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477000" y="3810000"/>
            <a:ext cx="685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4200" y="3505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Room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33800" y="5334000"/>
            <a:ext cx="914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Entrance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2200" y="6368066"/>
            <a:ext cx="43434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01000" cy="57912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3581400" y="4191000"/>
            <a:ext cx="1447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457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Meeting Room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5999" y="6324599"/>
            <a:ext cx="45720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Interior Survey</a:t>
            </a:r>
            <a:br>
              <a:rPr lang="en-US" sz="4000" b="1" dirty="0" smtClean="0"/>
            </a:br>
            <a:r>
              <a:rPr lang="en-US" sz="1600" b="1" dirty="0" smtClean="0"/>
              <a:t>Checklist and Addendum to Annotations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587401"/>
              </p:ext>
            </p:extLst>
          </p:nvPr>
        </p:nvGraphicFramePr>
        <p:xfrm>
          <a:off x="457200" y="1039224"/>
          <a:ext cx="8229600" cy="58187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50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Primary Drop Site Description: Strong side drop on the white side /main entrance of the venue</a:t>
                      </a:r>
                      <a:endParaRPr lang="en-US" sz="1600" dirty="0"/>
                    </a:p>
                  </a:txBody>
                  <a:tcPr/>
                </a:tc>
              </a:tr>
              <a:tr h="350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Location:</a:t>
                      </a:r>
                      <a:endParaRPr lang="en-US" sz="1600" dirty="0"/>
                    </a:p>
                  </a:txBody>
                  <a:tcPr/>
                </a:tc>
              </a:tr>
              <a:tr h="350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Alternate Drop Site Description: N/A</a:t>
                      </a:r>
                    </a:p>
                  </a:txBody>
                  <a:tcPr/>
                </a:tc>
              </a:tr>
              <a:tr h="350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Location: N/A</a:t>
                      </a:r>
                      <a:endParaRPr lang="en-US" sz="1600" dirty="0"/>
                    </a:p>
                  </a:txBody>
                  <a:tcPr/>
                </a:tc>
              </a:tr>
              <a:tr h="350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Tertiary Drop Site</a:t>
                      </a:r>
                      <a:r>
                        <a:rPr lang="en-US" sz="1600" baseline="0" dirty="0" smtClean="0"/>
                        <a:t> Description: N/A</a:t>
                      </a:r>
                      <a:endParaRPr lang="en-US" sz="1600" dirty="0"/>
                    </a:p>
                  </a:txBody>
                  <a:tcPr/>
                </a:tc>
              </a:tr>
              <a:tr h="350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Location: N/A</a:t>
                      </a:r>
                      <a:endParaRPr lang="en-US" sz="1600" dirty="0"/>
                    </a:p>
                  </a:txBody>
                  <a:tcPr/>
                </a:tc>
              </a:tr>
              <a:tr h="350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Ancillary Building Description: None</a:t>
                      </a:r>
                      <a:endParaRPr lang="en-US" sz="1600" dirty="0"/>
                    </a:p>
                  </a:txBody>
                  <a:tcPr/>
                </a:tc>
              </a:tr>
              <a:tr h="5664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Internal Security Access Requirements (badging, escort, sign in,</a:t>
                      </a:r>
                      <a:r>
                        <a:rPr lang="en-US" sz="1600" baseline="0" dirty="0" smtClean="0"/>
                        <a:t> etc.): No ID’s needed to access the venue.</a:t>
                      </a:r>
                      <a:endParaRPr lang="en-US" sz="1600" dirty="0"/>
                    </a:p>
                  </a:txBody>
                  <a:tcPr/>
                </a:tc>
              </a:tr>
              <a:tr h="3508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Terrain and Vegetation: Grassy, Trees, Gravel,</a:t>
                      </a:r>
                      <a:r>
                        <a:rPr lang="en-US" sz="1600" baseline="0" dirty="0" smtClean="0"/>
                        <a:t> Trails</a:t>
                      </a:r>
                      <a:endParaRPr lang="en-US" sz="1600" dirty="0"/>
                    </a:p>
                  </a:txBody>
                  <a:tcPr/>
                </a:tc>
              </a:tr>
              <a:tr h="1043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Parking Description (location, size, how many vehicles, etc.): Vehicles may park in linear fashion and parallel to the venue, on the white side, in a graveled area.</a:t>
                      </a:r>
                      <a:endParaRPr lang="en-US" sz="1600" dirty="0"/>
                    </a:p>
                  </a:txBody>
                  <a:tcPr/>
                </a:tc>
              </a:tr>
              <a:tr h="350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Potential HLZs on compound  (location, size, etc.): HLZ is located on the red of the venue.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66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Does the Venue Have Emergency Lighting/Backup Generator: Yes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2199" y="6400800"/>
            <a:ext cx="44196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Interior Survey </a:t>
            </a:r>
            <a:br>
              <a:rPr lang="en-US" sz="4000" b="1" dirty="0" smtClean="0"/>
            </a:br>
            <a:r>
              <a:rPr lang="en-US" sz="1600" b="1" dirty="0" smtClean="0"/>
              <a:t>Primary Building Descriptions for Meeting in Venue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176554"/>
              </p:ext>
            </p:extLst>
          </p:nvPr>
        </p:nvGraphicFramePr>
        <p:xfrm>
          <a:off x="457200" y="1600200"/>
          <a:ext cx="8229600" cy="3799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Primary Meeting</a:t>
                      </a:r>
                      <a:r>
                        <a:rPr lang="en-US" sz="1600" baseline="0" dirty="0" smtClean="0"/>
                        <a:t> Room Description (size, occupancy, furniture, etc.): Meeting location is scheduled to be in a large open area with long table and multiple chairs.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 Description (floor</a:t>
                      </a:r>
                      <a:r>
                        <a:rPr lang="en-US" sz="1600" baseline="0" dirty="0" smtClean="0"/>
                        <a:t> number, etc.): First floor towards the black side (rear) of the venue.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Entrances/Exits (door construction, secured,</a:t>
                      </a:r>
                      <a:r>
                        <a:rPr lang="en-US" sz="1600" baseline="0" dirty="0" smtClean="0"/>
                        <a:t> locks, etc.): The doors to the venue are made of glass and metal.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Windows</a:t>
                      </a:r>
                      <a:r>
                        <a:rPr lang="en-US" sz="1600" baseline="0" dirty="0" smtClean="0"/>
                        <a:t> (numbers, blast protected, observation from outside, etc.): Multiple window surround the venue and are not blast proof.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Nearest Hard Point Description: The men’s room off</a:t>
                      </a:r>
                      <a:r>
                        <a:rPr lang="en-US" sz="1600" baseline="0" dirty="0" smtClean="0"/>
                        <a:t> to the right, just inside the main entrance of the venue (red side).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 in Reference to Meeting Room: From the meeting location,</a:t>
                      </a:r>
                      <a:r>
                        <a:rPr lang="en-US" sz="1600" baseline="0" dirty="0" smtClean="0"/>
                        <a:t> the hard room is adjacent.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Accommodate How Many </a:t>
                      </a:r>
                      <a:r>
                        <a:rPr lang="en-US" sz="1600" dirty="0" err="1" smtClean="0"/>
                        <a:t>Pax</a:t>
                      </a:r>
                      <a:r>
                        <a:rPr lang="en-US" sz="1600" dirty="0" smtClean="0"/>
                        <a:t>: Over ten PAX.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Additional Information: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24099" y="6400798"/>
            <a:ext cx="44958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General Venue Information</a:t>
            </a:r>
            <a:endParaRPr lang="en-US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623596"/>
              </p:ext>
            </p:extLst>
          </p:nvPr>
        </p:nvGraphicFramePr>
        <p:xfrm>
          <a:off x="152400" y="1600200"/>
          <a:ext cx="8610600" cy="19507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610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Official Venue Name: Westmoreland State Park</a:t>
                      </a:r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Functional Description: Visitor’s Center Brown single story wooden structure</a:t>
                      </a:r>
                      <a:r>
                        <a:rPr lang="en-US" sz="1600" baseline="0" dirty="0" smtClean="0"/>
                        <a:t> with dark shingled roof.</a:t>
                      </a:r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Local Address:  </a:t>
                      </a:r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Additional Information: Hours of operation from dusk until dawn. There</a:t>
                      </a:r>
                      <a:r>
                        <a:rPr lang="en-US" sz="1600" baseline="0" dirty="0" smtClean="0"/>
                        <a:t> was also a recent termination of a part time Park Ranger. There were hard feelings between either party.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4099" y="6400798"/>
            <a:ext cx="44958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Interior Survey </a:t>
            </a:r>
            <a:br>
              <a:rPr lang="en-US" sz="4000" b="1" dirty="0" smtClean="0"/>
            </a:br>
            <a:r>
              <a:rPr lang="en-US" sz="1600" b="1" dirty="0" smtClean="0"/>
              <a:t>Primary Building Descriptions for Meeting in Venue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735168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Primary Meeting</a:t>
                      </a:r>
                      <a:r>
                        <a:rPr lang="en-US" sz="1600" baseline="0" dirty="0" smtClean="0"/>
                        <a:t> Room Description (size, occupancy, furniture, etc.):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 Description (floor</a:t>
                      </a:r>
                      <a:r>
                        <a:rPr lang="en-US" sz="1600" baseline="0" dirty="0" smtClean="0"/>
                        <a:t> number, etc.):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Entrances/Exits (door construction, secured,</a:t>
                      </a:r>
                      <a:r>
                        <a:rPr lang="en-US" sz="1600" baseline="0" dirty="0" smtClean="0"/>
                        <a:t> locks, etc.):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Windows</a:t>
                      </a:r>
                      <a:r>
                        <a:rPr lang="en-US" sz="1600" baseline="0" dirty="0" smtClean="0"/>
                        <a:t> (numbers, blast protected, observation from outside, etc.):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Nearest Hard Point Description: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 in Reference to Meeting Room: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Accommodate How Many Pax: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Additional Information: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7447"/>
            <a:ext cx="9144000" cy="52578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8495167">
            <a:off x="3135880" y="2386045"/>
            <a:ext cx="288439" cy="309558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3505" y="5105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Meeting location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3847012">
            <a:off x="6111584" y="2871541"/>
            <a:ext cx="288439" cy="121301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283827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Hard Room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362199" y="6342446"/>
            <a:ext cx="44196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Local Security Elements</a:t>
            </a:r>
            <a:endParaRPr lang="en-US" b="1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219731"/>
              </p:ext>
            </p:extLst>
          </p:nvPr>
        </p:nvGraphicFramePr>
        <p:xfrm>
          <a:off x="457200" y="1600200"/>
          <a:ext cx="8229600" cy="3418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31920"/>
                <a:gridCol w="1033272"/>
                <a:gridCol w="3264408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Guard Force Commander (or Protocol</a:t>
                      </a:r>
                      <a:r>
                        <a:rPr lang="en-US" sz="1600" baseline="0" dirty="0" smtClean="0"/>
                        <a:t> Officer) Name: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Affiliation (MOI, ANA, PSC, etc.): VA State Parks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Nationality: American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Languages Spoken: English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 Number: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Alternate Phone Number: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Composition of Guard</a:t>
                      </a:r>
                      <a:r>
                        <a:rPr lang="en-US" sz="1600" baseline="0" dirty="0" smtClean="0"/>
                        <a:t> Force: 4 males and 1 female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Level of Search (pat downs, metal detectors,</a:t>
                      </a:r>
                      <a:r>
                        <a:rPr lang="en-US" sz="1600" baseline="0" dirty="0" smtClean="0"/>
                        <a:t> vehicle searches, mirror vehicles, etc.): None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Weapons and Equipment (individual</a:t>
                      </a:r>
                      <a:r>
                        <a:rPr lang="en-US" sz="1600" baseline="0" dirty="0" smtClean="0"/>
                        <a:t> weapons, crew serve, vehicle mounted, etc.): Pistols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Guard Force</a:t>
                      </a:r>
                      <a:r>
                        <a:rPr lang="en-US" sz="1600" baseline="0" dirty="0" smtClean="0"/>
                        <a:t> Uniforms Description: Tannish green shirt, brown pants &amp; duty belts. The security wears a badge on the left side of chest and the uniform shirt has a shoulder patch on each shoulder. They also wear a name tag on the right chest.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00299" y="6400798"/>
            <a:ext cx="43434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Local Security Elements</a:t>
            </a:r>
            <a:endParaRPr lang="en-US" b="1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334913"/>
              </p:ext>
            </p:extLst>
          </p:nvPr>
        </p:nvGraphicFramePr>
        <p:xfrm>
          <a:off x="457200" y="1600200"/>
          <a:ext cx="8229600" cy="3418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31920"/>
                <a:gridCol w="1033272"/>
                <a:gridCol w="3264408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Guard Force Commander (or Protocol</a:t>
                      </a:r>
                      <a:r>
                        <a:rPr lang="en-US" sz="1600" baseline="0" dirty="0" smtClean="0"/>
                        <a:t> Officer) Name: Local LE Patrol vehicles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Affiliation (MOI, ANA, PSC, etc.): VA State Parks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Nationality: American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Languages Spoken: English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 Number: (804) 493-0587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Alternate Phone Number: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Composition of Guard</a:t>
                      </a:r>
                      <a:r>
                        <a:rPr lang="en-US" sz="1600" baseline="0" dirty="0" smtClean="0"/>
                        <a:t> Force: 4 males and 1 female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Level of Search (pat downs, metal detectors,</a:t>
                      </a:r>
                      <a:r>
                        <a:rPr lang="en-US" sz="1600" baseline="0" dirty="0" smtClean="0"/>
                        <a:t> vehicle searches, mirror vehicles, etc.): None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Weapons and Equipment (individual</a:t>
                      </a:r>
                      <a:r>
                        <a:rPr lang="en-US" sz="1600" baseline="0" dirty="0" smtClean="0"/>
                        <a:t> weapons, crew serve, vehicle mounted, etc.): Pistols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Guard Force</a:t>
                      </a:r>
                      <a:r>
                        <a:rPr lang="en-US" sz="1600" baseline="0" dirty="0" smtClean="0"/>
                        <a:t> Uniforms Description: Tannish green shirt, brown pants &amp; duty belts. The security wears a badge on the left side of chest and the uniform shirt has a shoulder patch on each shoulder. They also wear a name tag on the right chest.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199" y="6324597"/>
            <a:ext cx="44196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292394">
            <a:off x="224167" y="2606069"/>
            <a:ext cx="8695665" cy="1569660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1">
                    <a:lumMod val="95000"/>
                  </a:schemeClr>
                </a:solidFill>
              </a:rPr>
              <a:t>SAMPLE</a:t>
            </a:r>
            <a:endParaRPr lang="en-US" sz="9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QUESTIONS???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Please contact us at:</a:t>
            </a:r>
            <a:br>
              <a:rPr lang="en-US" b="1" dirty="0" smtClean="0"/>
            </a:br>
            <a:r>
              <a:rPr lang="en-US" b="1" dirty="0" smtClean="0"/>
              <a:t>800.605.0914</a:t>
            </a:r>
            <a:br>
              <a:rPr lang="en-US" b="1" dirty="0" smtClean="0"/>
            </a:br>
            <a:r>
              <a:rPr lang="en-US" b="1" dirty="0" smtClean="0"/>
              <a:t>or</a:t>
            </a:r>
            <a:br>
              <a:rPr lang="en-US" b="1" dirty="0" smtClean="0"/>
            </a:br>
            <a:r>
              <a:rPr lang="en-US" b="1" dirty="0" smtClean="0"/>
              <a:t>Contact@mvxsecuritysolutions.com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399" y="6324600"/>
            <a:ext cx="42672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292394">
            <a:off x="224167" y="2606069"/>
            <a:ext cx="8695665" cy="1569660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chemeClr val="bg1">
                    <a:lumMod val="95000"/>
                  </a:schemeClr>
                </a:solidFill>
              </a:rPr>
              <a:t>SAMPLE</a:t>
            </a:r>
            <a:endParaRPr lang="en-US" sz="9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 of Contact Information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92028"/>
              </p:ext>
            </p:extLst>
          </p:nvPr>
        </p:nvGraphicFramePr>
        <p:xfrm>
          <a:off x="457200" y="1600200"/>
          <a:ext cx="8229600" cy="3545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584448"/>
                <a:gridCol w="464515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Primary POC Name: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 Title: Assistant Park Manager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Nationality: American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Languages Spoken: English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 Number: 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Email: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Alternate POC Name: N/A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 Title: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Nationality: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Languages Spoken: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 Number: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Additional Information: The residence belonging to the Park Police are and will be off limits during the TSS &amp; Advance (see attached photo)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5999" y="6400798"/>
            <a:ext cx="4572000" cy="365125"/>
          </a:xfrm>
        </p:spPr>
        <p:txBody>
          <a:bodyPr/>
          <a:lstStyle/>
          <a:p>
            <a:r>
              <a:rPr lang="en-US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 of Contact Information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78939"/>
              </p:ext>
            </p:extLst>
          </p:nvPr>
        </p:nvGraphicFramePr>
        <p:xfrm>
          <a:off x="457200" y="1600200"/>
          <a:ext cx="8229600" cy="3545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584448"/>
                <a:gridCol w="464515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Primary POC Name: Steve W. Davis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 Title: Assistant Park Manager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Nationality: American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Languages Spoken: English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 Number: (804) 493-0587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Email: Steve.Davis@dcr.Virginia.gov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Alternate POC Name: N/A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 Title: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Nationality: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Languages Spoken: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Phone Number: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Email: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Additional Information: The residence belonging to the Park Police are and will be off limits during the TSS &amp; Advance (see attached photo)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626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05400" y="3940531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1" y="5410200"/>
            <a:ext cx="1524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1737" y="459002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 LIMITS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8525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 LIMITS</a:t>
            </a:r>
            <a:endParaRPr lang="en-US" b="1" u="sng" dirty="0"/>
          </a:p>
        </p:txBody>
      </p:sp>
      <p:sp>
        <p:nvSpPr>
          <p:cNvPr id="10" name="Up Arrow 9"/>
          <p:cNvSpPr/>
          <p:nvPr/>
        </p:nvSpPr>
        <p:spPr>
          <a:xfrm>
            <a:off x="5715000" y="4428181"/>
            <a:ext cx="152400" cy="69301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503331">
            <a:off x="2215896" y="5142610"/>
            <a:ext cx="1143000" cy="2401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3506670" y="5454585"/>
            <a:ext cx="306385" cy="413731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5181600" y="3962266"/>
            <a:ext cx="306385" cy="413731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4229099" y="5454585"/>
            <a:ext cx="306385" cy="413731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24099" y="6512290"/>
            <a:ext cx="44958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Point of Contact Information</a:t>
            </a:r>
            <a:br>
              <a:rPr lang="en-US" b="1" dirty="0" smtClean="0"/>
            </a:br>
            <a:r>
              <a:rPr lang="en-US" b="1" dirty="0" smtClean="0"/>
              <a:t>John Doe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3691" y="1563009"/>
            <a:ext cx="4116613" cy="5410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00300" y="6406189"/>
            <a:ext cx="46482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67200" y="3429000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7" y="870926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350117"/>
              </p:ext>
            </p:extLst>
          </p:nvPr>
        </p:nvGraphicFramePr>
        <p:xfrm>
          <a:off x="457200" y="1447800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Description: Overhead of Westmoreland State Park 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Grounds/Compound Overlays</a:t>
            </a:r>
            <a:br>
              <a:rPr lang="en-US" sz="4000" b="1" dirty="0" smtClean="0"/>
            </a:br>
            <a:r>
              <a:rPr lang="en-US" sz="1600" b="1" dirty="0" smtClean="0"/>
              <a:t>Google Earth Imagery, Perimeter Outline, Compound Sketch Overview</a:t>
            </a:r>
            <a:endParaRPr lang="en-US" b="1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800" dirty="0" smtClean="0"/>
              <a:t>GOOGLE &amp; FALCONVIEW IMAGERY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01031"/>
            <a:ext cx="6781800" cy="43815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676400" y="3733800"/>
            <a:ext cx="1371600" cy="4572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0400" y="4347369"/>
            <a:ext cx="304800" cy="60563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13463" y="5029200"/>
            <a:ext cx="1058537" cy="3048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24400" y="4876800"/>
            <a:ext cx="76200" cy="4572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00331" y="3504282"/>
            <a:ext cx="314669" cy="2295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556279" y="3466183"/>
            <a:ext cx="314669" cy="2954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24500" y="4320879"/>
            <a:ext cx="288848" cy="277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24400" y="4291023"/>
            <a:ext cx="314669" cy="229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65713" y="6454861"/>
            <a:ext cx="44958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771753"/>
              </p:ext>
            </p:extLst>
          </p:nvPr>
        </p:nvGraphicFramePr>
        <p:xfrm>
          <a:off x="457200" y="1447800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Description: Overhead of Westmoreland State Park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Grounds/Compound Overlays</a:t>
            </a:r>
            <a:br>
              <a:rPr lang="en-US" sz="4000" b="1" dirty="0" smtClean="0"/>
            </a:br>
            <a:r>
              <a:rPr lang="en-US" sz="1600" b="1" dirty="0" smtClean="0"/>
              <a:t>Google Earth Imagery, Perimeter Outline, Compound Sketch Overview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t="31395" r="25049" b="32083"/>
          <a:stretch/>
        </p:blipFill>
        <p:spPr>
          <a:xfrm>
            <a:off x="2267292" y="2667000"/>
            <a:ext cx="5181601" cy="304800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019800" y="3208792"/>
            <a:ext cx="609600" cy="525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19142" y="3124200"/>
            <a:ext cx="451804" cy="4948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117287" y="4343400"/>
            <a:ext cx="512113" cy="622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4654442"/>
            <a:ext cx="609600" cy="603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lus 12"/>
          <p:cNvSpPr/>
          <p:nvPr/>
        </p:nvSpPr>
        <p:spPr>
          <a:xfrm>
            <a:off x="4419142" y="4876800"/>
            <a:ext cx="438951" cy="4191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87719" y="4763184"/>
            <a:ext cx="531423" cy="2023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74313" y="4440019"/>
            <a:ext cx="128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Primary Drop site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33992" y="6410149"/>
            <a:ext cx="46482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Perimeter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600014"/>
              </p:ext>
            </p:extLst>
          </p:nvPr>
        </p:nvGraphicFramePr>
        <p:xfrm>
          <a:off x="457200" y="1066800"/>
          <a:ext cx="8229600" cy="54111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9776"/>
                <a:gridCol w="2630424"/>
                <a:gridCol w="2819400"/>
              </a:tblGrid>
              <a:tr h="620417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Perimeter</a:t>
                      </a:r>
                      <a:r>
                        <a:rPr lang="en-US" sz="1600" baseline="0" dirty="0" smtClean="0"/>
                        <a:t> Description: Grassy area surrounded by trees and a cliff on the rear side of the venue.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399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Primary Ingress/Egress</a:t>
                      </a:r>
                      <a:r>
                        <a:rPr lang="en-US" sz="1600" baseline="0" dirty="0" smtClean="0"/>
                        <a:t> Point Description: Primary ingress &amp; egress  is a two lanes black top (sometimes separated by grassy medians) surfaced road with signage and a guard shack at the half way point, from the main road to the venue.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3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Location: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Vehicle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Access: Yes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Pedestrian Access: Yes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3249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Control Point Description</a:t>
                      </a:r>
                      <a:r>
                        <a:rPr lang="en-US" sz="1600" baseline="0" dirty="0" smtClean="0"/>
                        <a:t>: Control point is a red wooden guard shack positioned at a fork in the road at the half way point from the main road to venue. It has one door and two windows. No drop arm.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18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Alternate Ingress/Egress</a:t>
                      </a:r>
                      <a:r>
                        <a:rPr lang="en-US" sz="1600" baseline="0" dirty="0" smtClean="0"/>
                        <a:t> Point Description: N/A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9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Location: 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Vehicle/Bearcat Access: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Pedestrian Access:</a:t>
                      </a:r>
                      <a:endParaRPr lang="en-US" sz="1600" b="0" dirty="0"/>
                    </a:p>
                  </a:txBody>
                  <a:tcPr/>
                </a:tc>
              </a:tr>
              <a:tr h="37998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Control Point Description (drop arms,</a:t>
                      </a:r>
                      <a:r>
                        <a:rPr lang="en-US" sz="1600" baseline="0" dirty="0" smtClean="0"/>
                        <a:t> chicanes, tire poppers, gate, metal detectors, etc.): </a:t>
                      </a:r>
                      <a:endParaRPr lang="en-US" sz="16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98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Tertiary Ingress/Egress</a:t>
                      </a:r>
                      <a:r>
                        <a:rPr lang="en-US" sz="1600" baseline="0" dirty="0" smtClean="0"/>
                        <a:t> Point Description (can a Bearcat pull up to and or back up to?):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9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Vehicle/Bearcat Access: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Pedestrian Access:</a:t>
                      </a:r>
                      <a:endParaRPr lang="en-US" sz="1600" dirty="0"/>
                    </a:p>
                  </a:txBody>
                  <a:tcPr/>
                </a:tc>
              </a:tr>
              <a:tr h="37998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Control Point Description (drop arms,</a:t>
                      </a:r>
                      <a:r>
                        <a:rPr lang="en-US" sz="1600" baseline="0" dirty="0" smtClean="0"/>
                        <a:t> chicanes, tire poppers, gate, metal detectors, etc.):</a:t>
                      </a: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24099" y="6468086"/>
            <a:ext cx="44958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1057450"/>
            <a:ext cx="8669263" cy="474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Exterior Survey Supporting Graphics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1400" b="1" dirty="0" smtClean="0"/>
              <a:t>Compound Sketch (Dir. Of Travel, Order of Movement), Annotated Drop Points, Venue Meeting Room, Ingress/Egress, Parking/HLZ, Bunker Array etc…</a:t>
            </a:r>
            <a:endParaRPr lang="en-US" sz="1400" dirty="0"/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/>
        </p:nvGraphicFramePr>
        <p:xfrm>
          <a:off x="457200" y="1447800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Description: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3048000"/>
            <a:ext cx="609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PICTURES OF EXTERIOR</a:t>
            </a:r>
          </a:p>
          <a:p>
            <a:pPr algn="ctr"/>
            <a:r>
              <a:rPr lang="en-US" dirty="0" smtClean="0"/>
              <a:t>INCLUDE CAC, DROP POINT, ETC..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7010400" y="4273100"/>
            <a:ext cx="762000" cy="1524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60680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998463" y="4821032"/>
            <a:ext cx="1752600" cy="254861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867400" y="3663864"/>
            <a:ext cx="152400" cy="42305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199" y="6445008"/>
            <a:ext cx="4419600" cy="365125"/>
          </a:xfrm>
        </p:spPr>
        <p:txBody>
          <a:bodyPr/>
          <a:lstStyle/>
          <a:p>
            <a:r>
              <a:rPr lang="en-US" dirty="0" smtClean="0"/>
              <a:t>© Copyright 2016 MVX Security Solutions, LLC. All Right Reserved.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7" y="1270054"/>
            <a:ext cx="8669263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1562</Words>
  <Application>Microsoft Office PowerPoint</Application>
  <PresentationFormat>On-screen Show (4:3)</PresentationFormat>
  <Paragraphs>195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   Risk/Threat Assessment  Location: Westmoreland State Park</vt:lpstr>
      <vt:lpstr>General Venue Information</vt:lpstr>
      <vt:lpstr>Point of Contact Information</vt:lpstr>
      <vt:lpstr>Point of Contact Information</vt:lpstr>
      <vt:lpstr>Point of Contact Information John Doe</vt:lpstr>
      <vt:lpstr>Grounds/Compound Overlays Google Earth Imagery, Perimeter Outline, Compound Sketch Overview</vt:lpstr>
      <vt:lpstr>Grounds/Compound Overlays Google Earth Imagery, Perimeter Outline, Compound Sketch Overview</vt:lpstr>
      <vt:lpstr>Perimeter </vt:lpstr>
      <vt:lpstr>Exterior Survey Supporting Graphics Compound Sketch (Dir. Of Travel, Order of Movement), Annotated Drop Points, Venue Meeting Room, Ingress/Egress, Parking/HLZ, Bunker Array etc…</vt:lpstr>
      <vt:lpstr>Exterior Survey Supporting Graphics Compound Sketch (Dir. Of Travel, Order of Movement), Annotated Drop Points, Venue Meeting Room, Ingress/Egress, Parking/HLZ, Bunker Array etc…</vt:lpstr>
      <vt:lpstr>Exterior Survey Supporting Graphics Compound Sketch (Dir. Of Travel, Order of Movement), Annotated Drop Points, Venue Meeting Room, Ingress/Egress, Parking/HLZ, Bunker Array etc…</vt:lpstr>
      <vt:lpstr>Exterior Survey Supporting Graphics Compound Sketch (Dir. Of Travel, Order of Movement), Annotated Drop Points, Venue Meeting Room, Ingress/Egress, Parking/HLZ, Bunker Array etc…</vt:lpstr>
      <vt:lpstr>Exterior Survey Supporting Graphics Compound Sketch (Dir. Of Travel, Order of Movement), Annotated Drop Points, Venue Meeting Room, Ingress/Egress, Parking/HLZ, Bunker Array etc…</vt:lpstr>
      <vt:lpstr>Interior Survey Supporting Graphics Compound Sketch (Dir. Of Travel, Order of Movement), Annotated Drop Points, Venue Meeting Room, Ingress/Egress, Parking/HLZ, Bunker Array etc…</vt:lpstr>
      <vt:lpstr>PowerPoint Presentation</vt:lpstr>
      <vt:lpstr>PowerPoint Presentation</vt:lpstr>
      <vt:lpstr>PowerPoint Presentation</vt:lpstr>
      <vt:lpstr>Interior Survey Checklist and Addendum to Annotations</vt:lpstr>
      <vt:lpstr>Interior Survey  Primary Building Descriptions for Meeting in Venue</vt:lpstr>
      <vt:lpstr>Interior Survey  Primary Building Descriptions for Meeting in Venue</vt:lpstr>
      <vt:lpstr>Local Security Elements</vt:lpstr>
      <vt:lpstr>Local Security Elements</vt:lpstr>
      <vt:lpstr>QUESTIONS???  Please contact us at: 800.605.0914 or Contact@mvxsecuritysolutions.com</vt:lpstr>
    </vt:vector>
  </TitlesOfParts>
  <Company>U.S. Department of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Larry Wilson</cp:lastModifiedBy>
  <cp:revision>151</cp:revision>
  <dcterms:created xsi:type="dcterms:W3CDTF">2009-09-16T04:54:32Z</dcterms:created>
  <dcterms:modified xsi:type="dcterms:W3CDTF">2017-01-29T13:23:30Z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